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9" r:id="rId4"/>
    <p:sldId id="260" r:id="rId5"/>
    <p:sldId id="258"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4/6/2021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4/6/2021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E36636D-D922-432D-A958-524484B5923D}"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4/6/2021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4/6/2021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4/6/2021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E36636D-D922-432D-A958-524484B5923D}" type="datetimeFigureOut">
              <a:rPr lang="en-US" dirty="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E36636D-D922-432D-A958-524484B5923D}" type="datetimeFigureOut">
              <a:rPr lang="en-US" dirty="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4/6/2021</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nas.org/content/113/16/E2248" TargetMode="External"/><Relationship Id="rId2" Type="http://schemas.openxmlformats.org/officeDocument/2006/relationships/hyperlink" Target="http://www.pnas.org/content/111/24/8788.ful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59E650-B8B6-4F22-9F4E-415ABB362C24}"/>
              </a:ext>
            </a:extLst>
          </p:cNvPr>
          <p:cNvSpPr>
            <a:spLocks noGrp="1"/>
          </p:cNvSpPr>
          <p:nvPr>
            <p:ph type="ctrTitle"/>
          </p:nvPr>
        </p:nvSpPr>
        <p:spPr>
          <a:xfrm>
            <a:off x="1370693" y="516836"/>
            <a:ext cx="9440034" cy="1166566"/>
          </a:xfrm>
        </p:spPr>
        <p:txBody>
          <a:bodyPr>
            <a:normAutofit/>
          </a:bodyPr>
          <a:lstStyle/>
          <a:p>
            <a:r>
              <a:rPr lang="es-419" sz="4000" dirty="0"/>
              <a:t>SENTIMIENTOS Y EMOCIONES </a:t>
            </a:r>
          </a:p>
        </p:txBody>
      </p:sp>
      <p:sp>
        <p:nvSpPr>
          <p:cNvPr id="3" name="Subtítulo 2">
            <a:extLst>
              <a:ext uri="{FF2B5EF4-FFF2-40B4-BE49-F238E27FC236}">
                <a16:creationId xmlns:a16="http://schemas.microsoft.com/office/drawing/2014/main" id="{185AF457-538F-4450-B441-C66FA009A579}"/>
              </a:ext>
            </a:extLst>
          </p:cNvPr>
          <p:cNvSpPr>
            <a:spLocks noGrp="1"/>
          </p:cNvSpPr>
          <p:nvPr>
            <p:ph type="subTitle" idx="1"/>
          </p:nvPr>
        </p:nvSpPr>
        <p:spPr>
          <a:xfrm>
            <a:off x="1370693" y="1908313"/>
            <a:ext cx="9440034" cy="4280452"/>
          </a:xfrm>
        </p:spPr>
        <p:txBody>
          <a:bodyPr/>
          <a:lstStyle/>
          <a:p>
            <a:endParaRPr lang="es-419" dirty="0"/>
          </a:p>
        </p:txBody>
      </p:sp>
      <p:pic>
        <p:nvPicPr>
          <p:cNvPr id="5" name="Imagen 4">
            <a:extLst>
              <a:ext uri="{FF2B5EF4-FFF2-40B4-BE49-F238E27FC236}">
                <a16:creationId xmlns:a16="http://schemas.microsoft.com/office/drawing/2014/main" id="{E06C13F6-CE8E-4EDE-B970-04E57909ABC9}"/>
              </a:ext>
            </a:extLst>
          </p:cNvPr>
          <p:cNvPicPr>
            <a:picLocks noChangeAspect="1"/>
          </p:cNvPicPr>
          <p:nvPr/>
        </p:nvPicPr>
        <p:blipFill>
          <a:blip r:embed="rId2"/>
          <a:stretch>
            <a:fillRect/>
          </a:stretch>
        </p:blipFill>
        <p:spPr>
          <a:xfrm>
            <a:off x="2286000" y="2001078"/>
            <a:ext cx="7620000" cy="4015409"/>
          </a:xfrm>
          <a:prstGeom prst="rect">
            <a:avLst/>
          </a:prstGeom>
        </p:spPr>
      </p:pic>
    </p:spTree>
    <p:extLst>
      <p:ext uri="{BB962C8B-B14F-4D97-AF65-F5344CB8AC3E}">
        <p14:creationId xmlns:p14="http://schemas.microsoft.com/office/powerpoint/2010/main" val="4018659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2D4275-9476-4EAD-BBF1-86A072CBA089}"/>
              </a:ext>
            </a:extLst>
          </p:cNvPr>
          <p:cNvSpPr>
            <a:spLocks noGrp="1"/>
          </p:cNvSpPr>
          <p:nvPr>
            <p:ph type="ctrTitle"/>
          </p:nvPr>
        </p:nvSpPr>
        <p:spPr>
          <a:xfrm>
            <a:off x="1370693" y="278296"/>
            <a:ext cx="9440034" cy="1285461"/>
          </a:xfrm>
        </p:spPr>
        <p:txBody>
          <a:bodyPr/>
          <a:lstStyle/>
          <a:p>
            <a:r>
              <a:rPr lang="es-419" dirty="0"/>
              <a:t>Que es un sentimiento ?</a:t>
            </a:r>
          </a:p>
        </p:txBody>
      </p:sp>
      <p:sp>
        <p:nvSpPr>
          <p:cNvPr id="3" name="Subtítulo 2">
            <a:extLst>
              <a:ext uri="{FF2B5EF4-FFF2-40B4-BE49-F238E27FC236}">
                <a16:creationId xmlns:a16="http://schemas.microsoft.com/office/drawing/2014/main" id="{2D8F0060-43F8-474F-966E-2723B2A0FCBE}"/>
              </a:ext>
            </a:extLst>
          </p:cNvPr>
          <p:cNvSpPr>
            <a:spLocks noGrp="1"/>
          </p:cNvSpPr>
          <p:nvPr>
            <p:ph type="subTitle" idx="1"/>
          </p:nvPr>
        </p:nvSpPr>
        <p:spPr>
          <a:xfrm>
            <a:off x="1370693" y="2491409"/>
            <a:ext cx="9440034" cy="3034748"/>
          </a:xfrm>
        </p:spPr>
        <p:txBody>
          <a:bodyPr>
            <a:normAutofit lnSpcReduction="10000"/>
          </a:bodyPr>
          <a:lstStyle/>
          <a:p>
            <a:r>
              <a:rPr lang="es-419" dirty="0"/>
              <a:t>Sentimiento se refiere tanto a un estado de ánimo como también a una emoción conceptualizada que determina el estado de ánimo.​​ Por tanto, «el estado del sujeto caracterizado por la impresión afectiva que le causa determinada persona, animal, cosa, recuerdo o situación en general»</a:t>
            </a:r>
          </a:p>
          <a:p>
            <a:endParaRPr lang="es-419" dirty="0"/>
          </a:p>
          <a:p>
            <a:r>
              <a:rPr lang="es-419" dirty="0"/>
              <a:t>Los </a:t>
            </a:r>
            <a:r>
              <a:rPr lang="es-419" b="1" dirty="0"/>
              <a:t>sentimientos</a:t>
            </a:r>
            <a:r>
              <a:rPr lang="es-419" dirty="0"/>
              <a:t> derivan de las emociones, que son las reacciones orgánicas o instintivas que experimenta un individuo y por el cual responde a ciertos estímulos externos. ... Es decir, para que se genere un </a:t>
            </a:r>
            <a:r>
              <a:rPr lang="es-419" b="1" dirty="0"/>
              <a:t>sentimiento</a:t>
            </a:r>
            <a:r>
              <a:rPr lang="es-419" dirty="0"/>
              <a:t> previamente ha de experimentarse una emoción ante una persona, situación, objeto, entre otros.</a:t>
            </a:r>
          </a:p>
        </p:txBody>
      </p:sp>
    </p:spTree>
    <p:extLst>
      <p:ext uri="{BB962C8B-B14F-4D97-AF65-F5344CB8AC3E}">
        <p14:creationId xmlns:p14="http://schemas.microsoft.com/office/powerpoint/2010/main" val="1344790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E6B070-40C7-415B-A86C-B9474AD4AEAB}"/>
              </a:ext>
            </a:extLst>
          </p:cNvPr>
          <p:cNvSpPr>
            <a:spLocks noGrp="1"/>
          </p:cNvSpPr>
          <p:nvPr>
            <p:ph type="title"/>
          </p:nvPr>
        </p:nvSpPr>
        <p:spPr>
          <a:xfrm>
            <a:off x="913795" y="609599"/>
            <a:ext cx="10353762" cy="1122849"/>
          </a:xfrm>
        </p:spPr>
        <p:txBody>
          <a:bodyPr>
            <a:normAutofit fontScale="90000"/>
          </a:bodyPr>
          <a:lstStyle/>
          <a:p>
            <a:br>
              <a:rPr lang="es-419" sz="2700" b="1" dirty="0"/>
            </a:br>
            <a:r>
              <a:rPr lang="es-419" sz="2700" b="1" dirty="0"/>
              <a:t>10 claves imprescindibles para expresar lo que sientes</a:t>
            </a:r>
            <a:br>
              <a:rPr lang="es-419" dirty="0"/>
            </a:br>
            <a:endParaRPr lang="es-419" dirty="0"/>
          </a:p>
        </p:txBody>
      </p:sp>
      <p:sp>
        <p:nvSpPr>
          <p:cNvPr id="3" name="Marcador de contenido 2">
            <a:extLst>
              <a:ext uri="{FF2B5EF4-FFF2-40B4-BE49-F238E27FC236}">
                <a16:creationId xmlns:a16="http://schemas.microsoft.com/office/drawing/2014/main" id="{3AACAD94-BCD4-4B32-98A6-A6F6D8A81733}"/>
              </a:ext>
            </a:extLst>
          </p:cNvPr>
          <p:cNvSpPr>
            <a:spLocks noGrp="1"/>
          </p:cNvSpPr>
          <p:nvPr>
            <p:ph idx="1"/>
          </p:nvPr>
        </p:nvSpPr>
        <p:spPr>
          <a:xfrm>
            <a:off x="913795" y="1732449"/>
            <a:ext cx="10353762" cy="4734612"/>
          </a:xfrm>
        </p:spPr>
        <p:txBody>
          <a:bodyPr>
            <a:normAutofit fontScale="92500" lnSpcReduction="20000"/>
          </a:bodyPr>
          <a:lstStyle/>
          <a:p>
            <a:pPr marL="36900" indent="0">
              <a:buNone/>
            </a:pPr>
            <a:endParaRPr lang="es-419" dirty="0"/>
          </a:p>
          <a:p>
            <a:pPr>
              <a:buFont typeface="+mj-lt"/>
              <a:buAutoNum type="arabicPeriod"/>
            </a:pPr>
            <a:r>
              <a:rPr lang="es-419" sz="2800" dirty="0"/>
              <a:t>Intenta ponerte en el lugar del otro. ... </a:t>
            </a:r>
          </a:p>
          <a:p>
            <a:pPr>
              <a:buFont typeface="+mj-lt"/>
              <a:buAutoNum type="arabicPeriod"/>
            </a:pPr>
            <a:r>
              <a:rPr lang="es-419" sz="2800" dirty="0"/>
              <a:t>Practica expresando un </a:t>
            </a:r>
            <a:r>
              <a:rPr lang="es-419" sz="2800" b="1" dirty="0"/>
              <a:t>sentimiento</a:t>
            </a:r>
            <a:r>
              <a:rPr lang="es-419" sz="2800" dirty="0"/>
              <a:t> positivo. ... </a:t>
            </a:r>
          </a:p>
          <a:p>
            <a:pPr>
              <a:buFont typeface="+mj-lt"/>
              <a:buAutoNum type="arabicPeriod"/>
            </a:pPr>
            <a:r>
              <a:rPr lang="es-419" sz="2800" dirty="0"/>
              <a:t>Utiliza verbos emocionales. ... </a:t>
            </a:r>
          </a:p>
          <a:p>
            <a:pPr>
              <a:buFont typeface="+mj-lt"/>
              <a:buAutoNum type="arabicPeriod"/>
            </a:pPr>
            <a:r>
              <a:rPr lang="es-419" sz="2800" dirty="0"/>
              <a:t>Explica el porqué de tu emoción.</a:t>
            </a:r>
          </a:p>
          <a:p>
            <a:pPr>
              <a:buFont typeface="+mj-lt"/>
              <a:buAutoNum type="arabicPeriod"/>
            </a:pPr>
            <a:r>
              <a:rPr lang="es-419" sz="2800" dirty="0"/>
              <a:t>Usa la perspectiva subjetiva. ... </a:t>
            </a:r>
          </a:p>
          <a:p>
            <a:pPr>
              <a:buFont typeface="+mj-lt"/>
              <a:buAutoNum type="arabicPeriod"/>
            </a:pPr>
            <a:r>
              <a:rPr lang="es-419" sz="2800" dirty="0"/>
              <a:t>Di el nombre de la otra persona. ... </a:t>
            </a:r>
          </a:p>
          <a:p>
            <a:pPr>
              <a:buFont typeface="+mj-lt"/>
              <a:buAutoNum type="arabicPeriod"/>
            </a:pPr>
            <a:r>
              <a:rPr lang="es-419" sz="2800" dirty="0"/>
              <a:t>Asegúrate de que te entiende. ... </a:t>
            </a:r>
          </a:p>
          <a:p>
            <a:pPr>
              <a:buFont typeface="+mj-lt"/>
              <a:buAutoNum type="arabicPeriod"/>
            </a:pPr>
            <a:r>
              <a:rPr lang="es-419" sz="2800" dirty="0"/>
              <a:t>Utiliza el humor.</a:t>
            </a:r>
          </a:p>
          <a:p>
            <a:pPr marL="36900" indent="0">
              <a:buNone/>
            </a:pPr>
            <a:r>
              <a:rPr lang="es-419" sz="2800" dirty="0"/>
              <a:t>https://youtu.be/1gYhZmU9swA</a:t>
            </a:r>
          </a:p>
          <a:p>
            <a:pPr marL="36900" indent="0">
              <a:buNone/>
            </a:pPr>
            <a:endParaRPr lang="es-419" sz="2800" dirty="0"/>
          </a:p>
          <a:p>
            <a:endParaRPr lang="es-419" dirty="0"/>
          </a:p>
        </p:txBody>
      </p:sp>
    </p:spTree>
    <p:extLst>
      <p:ext uri="{BB962C8B-B14F-4D97-AF65-F5344CB8AC3E}">
        <p14:creationId xmlns:p14="http://schemas.microsoft.com/office/powerpoint/2010/main" val="68695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1176D0-564B-438B-8D30-08CB500C03F7}"/>
              </a:ext>
            </a:extLst>
          </p:cNvPr>
          <p:cNvSpPr>
            <a:spLocks noGrp="1"/>
          </p:cNvSpPr>
          <p:nvPr>
            <p:ph type="title"/>
          </p:nvPr>
        </p:nvSpPr>
        <p:spPr/>
        <p:txBody>
          <a:bodyPr/>
          <a:lstStyle/>
          <a:p>
            <a:r>
              <a:rPr lang="es-419" dirty="0"/>
              <a:t>Que son las emociones </a:t>
            </a:r>
            <a:r>
              <a:rPr lang="es-419" sz="3200" dirty="0"/>
              <a:t>?</a:t>
            </a:r>
            <a:endParaRPr lang="es-419" dirty="0"/>
          </a:p>
        </p:txBody>
      </p:sp>
      <p:sp>
        <p:nvSpPr>
          <p:cNvPr id="3" name="Marcador de contenido 2">
            <a:extLst>
              <a:ext uri="{FF2B5EF4-FFF2-40B4-BE49-F238E27FC236}">
                <a16:creationId xmlns:a16="http://schemas.microsoft.com/office/drawing/2014/main" id="{4B55AADA-5FFA-44A5-A4F9-C55A131AFBF1}"/>
              </a:ext>
            </a:extLst>
          </p:cNvPr>
          <p:cNvSpPr>
            <a:spLocks noGrp="1"/>
          </p:cNvSpPr>
          <p:nvPr>
            <p:ph idx="1"/>
          </p:nvPr>
        </p:nvSpPr>
        <p:spPr>
          <a:xfrm>
            <a:off x="913795" y="1732449"/>
            <a:ext cx="10353762" cy="4774368"/>
          </a:xfrm>
        </p:spPr>
        <p:txBody>
          <a:bodyPr>
            <a:normAutofit fontScale="85000" lnSpcReduction="10000"/>
          </a:bodyPr>
          <a:lstStyle/>
          <a:p>
            <a:r>
              <a:rPr lang="es-419" dirty="0"/>
              <a:t>Las </a:t>
            </a:r>
            <a:r>
              <a:rPr lang="es-419" b="1" dirty="0"/>
              <a:t>emociones</a:t>
            </a:r>
            <a:r>
              <a:rPr lang="es-419" dirty="0"/>
              <a:t> son las causantes de diversas reacciones orgánicas </a:t>
            </a:r>
            <a:r>
              <a:rPr lang="es-419" b="1" dirty="0"/>
              <a:t>que</a:t>
            </a:r>
            <a:r>
              <a:rPr lang="es-419" dirty="0"/>
              <a:t> pueden ser de tipo fisiológico, psicológico o conductual, es decir, son reacciones </a:t>
            </a:r>
            <a:r>
              <a:rPr lang="es-419" b="1" dirty="0"/>
              <a:t>que</a:t>
            </a:r>
            <a:r>
              <a:rPr lang="es-419" dirty="0"/>
              <a:t> pueden ser tanto innatas como estar influenciadas por las experiencias o conocimientos previos.</a:t>
            </a:r>
          </a:p>
          <a:p>
            <a:r>
              <a:rPr lang="es-419" dirty="0"/>
              <a:t>Las emociones son reacciones que todos experimentamos: alegría, tristeza, miedo, ira… Son conocidas por todos nosotros pero no por ello dejan de tener complejidad. Aunque todos hemos sentido la ansiedad o el nerviosismo, no todos somos conscientes de que un mal manejo de estas emociones puede acarrear un bloqueo o incluso la enfermedad.</a:t>
            </a:r>
          </a:p>
          <a:p>
            <a:r>
              <a:rPr lang="es-419" dirty="0"/>
              <a:t>Estas son algunas de las situaciones y reacciones fácilmente identificables que se producen habitualmente en los seres humanos:</a:t>
            </a:r>
          </a:p>
          <a:p>
            <a:pPr>
              <a:buFont typeface="Arial" panose="020B0604020202020204" pitchFamily="34" charset="0"/>
              <a:buChar char="•"/>
            </a:pPr>
            <a:r>
              <a:rPr lang="es-419" dirty="0"/>
              <a:t>Temor a perder la vida o amenaza de un resultado negativo. Reaccionamos luchando, huyendo, manteniendo la situación de alerta o paralizándonos.</a:t>
            </a:r>
          </a:p>
          <a:p>
            <a:pPr>
              <a:buFont typeface="Arial" panose="020B0604020202020204" pitchFamily="34" charset="0"/>
              <a:buChar char="•"/>
            </a:pPr>
            <a:r>
              <a:rPr lang="es-419" dirty="0"/>
              <a:t>Confrontación de intereses son nuestros semejantes. Reaccionamos con ira o enojo.</a:t>
            </a:r>
          </a:p>
          <a:p>
            <a:pPr>
              <a:buFont typeface="Arial" panose="020B0604020202020204" pitchFamily="34" charset="0"/>
              <a:buChar char="•"/>
            </a:pPr>
            <a:r>
              <a:rPr lang="es-419" dirty="0"/>
              <a:t>Pérdida de un ser querido. Reaccionamos con tristeza y empatizamos con las personas que nos apoyan.</a:t>
            </a:r>
          </a:p>
          <a:p>
            <a:pPr>
              <a:buFont typeface="Arial" panose="020B0604020202020204" pitchFamily="34" charset="0"/>
              <a:buChar char="•"/>
            </a:pPr>
            <a:r>
              <a:rPr lang="es-419" dirty="0"/>
              <a:t>Celebración de un éxito o enamoramiento. Reaccionamos con exaltación.</a:t>
            </a:r>
          </a:p>
          <a:p>
            <a:pPr>
              <a:buFont typeface="Arial" panose="020B0604020202020204" pitchFamily="34" charset="0"/>
              <a:buChar char="•"/>
            </a:pPr>
            <a:r>
              <a:rPr lang="es-419" dirty="0"/>
              <a:t>Esfuerzo ante un desafío. Reaccionamos con satisfacción y alegría.</a:t>
            </a:r>
          </a:p>
          <a:p>
            <a:endParaRPr lang="es-419" dirty="0"/>
          </a:p>
        </p:txBody>
      </p:sp>
    </p:spTree>
    <p:extLst>
      <p:ext uri="{BB962C8B-B14F-4D97-AF65-F5344CB8AC3E}">
        <p14:creationId xmlns:p14="http://schemas.microsoft.com/office/powerpoint/2010/main" val="3569028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36A9C9-51D7-4D38-ADBF-183C034C7135}"/>
              </a:ext>
            </a:extLst>
          </p:cNvPr>
          <p:cNvSpPr>
            <a:spLocks noGrp="1"/>
          </p:cNvSpPr>
          <p:nvPr>
            <p:ph type="title"/>
          </p:nvPr>
        </p:nvSpPr>
        <p:spPr>
          <a:xfrm>
            <a:off x="913795" y="470452"/>
            <a:ext cx="10353762" cy="854765"/>
          </a:xfrm>
        </p:spPr>
        <p:txBody>
          <a:bodyPr>
            <a:normAutofit fontScale="90000"/>
          </a:bodyPr>
          <a:lstStyle/>
          <a:p>
            <a:r>
              <a:rPr lang="es-419" b="1" dirty="0"/>
              <a:t>La importancia de expresar tus emociones</a:t>
            </a:r>
            <a:br>
              <a:rPr lang="es-419" b="1" dirty="0"/>
            </a:br>
            <a:endParaRPr lang="es-419" dirty="0"/>
          </a:p>
        </p:txBody>
      </p:sp>
      <p:sp>
        <p:nvSpPr>
          <p:cNvPr id="3" name="Marcador de contenido 2">
            <a:extLst>
              <a:ext uri="{FF2B5EF4-FFF2-40B4-BE49-F238E27FC236}">
                <a16:creationId xmlns:a16="http://schemas.microsoft.com/office/drawing/2014/main" id="{58CB968A-2148-441E-85A3-B672BA5B29FD}"/>
              </a:ext>
            </a:extLst>
          </p:cNvPr>
          <p:cNvSpPr>
            <a:spLocks noGrp="1"/>
          </p:cNvSpPr>
          <p:nvPr>
            <p:ph idx="1"/>
          </p:nvPr>
        </p:nvSpPr>
        <p:spPr>
          <a:xfrm>
            <a:off x="913795" y="1563757"/>
            <a:ext cx="10353762" cy="4823791"/>
          </a:xfrm>
        </p:spPr>
        <p:txBody>
          <a:bodyPr>
            <a:normAutofit fontScale="85000" lnSpcReduction="20000"/>
          </a:bodyPr>
          <a:lstStyle/>
          <a:p>
            <a:r>
              <a:rPr lang="es-419" dirty="0"/>
              <a:t>Quizás sientas que no puedes más, que necesitas sacarlo de dentro de ti o que no puedes seguir callándotelo. Por el motivo que sea, tienes que decirlo para no explotar.</a:t>
            </a:r>
          </a:p>
          <a:p>
            <a:r>
              <a:rPr lang="es-419" b="1" dirty="0"/>
              <a:t>Permite que los demás empaticen contigo</a:t>
            </a:r>
          </a:p>
          <a:p>
            <a:r>
              <a:rPr lang="es-419" dirty="0"/>
              <a:t>En un </a:t>
            </a:r>
            <a:r>
              <a:rPr lang="es-419" dirty="0">
                <a:hlinkClick r:id="rId2"/>
              </a:rPr>
              <a:t>sorprendente experimento en Facebook</a:t>
            </a:r>
            <a:r>
              <a:rPr lang="es-419" dirty="0"/>
              <a:t>, los investigadores observaron que los estados que los usuarios escribían en su muro eran muy similares a los sentimientos que leían de sus amigos. Dicho de otra forma, las emociones se contagian por empatía, ¡incluso a través de una plataforma digital!</a:t>
            </a:r>
          </a:p>
          <a:p>
            <a:r>
              <a:rPr lang="es-419" b="1" dirty="0"/>
              <a:t>Reduce su efecto emocional sobre ti</a:t>
            </a:r>
          </a:p>
          <a:p>
            <a:r>
              <a:rPr lang="es-419" dirty="0"/>
              <a:t>Al expresar nuestras emociones en voz alta les estamos poniendo nombre. Eso disminuye la respuesta de la amígdala (la zona del sistema límbico responsable de nuestra reacción emocional), lo que reduce instantáneamente la intensidad y malestar que te pueda estar provocando esa emoción</a:t>
            </a:r>
          </a:p>
          <a:p>
            <a:endParaRPr lang="es-419" dirty="0"/>
          </a:p>
          <a:p>
            <a:r>
              <a:rPr lang="es-419" b="1" dirty="0"/>
              <a:t>Te vuelves más atractivo</a:t>
            </a:r>
          </a:p>
          <a:p>
            <a:r>
              <a:rPr lang="es-419" dirty="0"/>
              <a:t>De la misma forma, </a:t>
            </a:r>
            <a:r>
              <a:rPr lang="es-419" dirty="0">
                <a:hlinkClick r:id="rId3"/>
              </a:rPr>
              <a:t>se ha demostrado</a:t>
            </a:r>
            <a:r>
              <a:rPr lang="es-419" dirty="0"/>
              <a:t> que cuando los demás son capaces de ponerle nombre a la emoción que estás sintiendo, te perciben como alguien más atractivo.</a:t>
            </a:r>
          </a:p>
          <a:p>
            <a:r>
              <a:rPr lang="es-419" dirty="0"/>
              <a:t>La empatía crea atracción. Cuando expresas tus emociones demuestras honestidad y valentía, sin miedo a ocultar nada. Y eso es muy seductor.</a:t>
            </a:r>
          </a:p>
          <a:p>
            <a:endParaRPr lang="es-419" dirty="0"/>
          </a:p>
        </p:txBody>
      </p:sp>
    </p:spTree>
    <p:extLst>
      <p:ext uri="{BB962C8B-B14F-4D97-AF65-F5344CB8AC3E}">
        <p14:creationId xmlns:p14="http://schemas.microsoft.com/office/powerpoint/2010/main" val="3584156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9C839C-464E-4C8F-A216-4289742E90B7}"/>
              </a:ext>
            </a:extLst>
          </p:cNvPr>
          <p:cNvSpPr>
            <a:spLocks noGrp="1"/>
          </p:cNvSpPr>
          <p:nvPr>
            <p:ph type="title"/>
          </p:nvPr>
        </p:nvSpPr>
        <p:spPr/>
        <p:txBody>
          <a:bodyPr/>
          <a:lstStyle/>
          <a:p>
            <a:r>
              <a:rPr lang="es-419" dirty="0"/>
              <a:t>TAREA</a:t>
            </a:r>
          </a:p>
        </p:txBody>
      </p:sp>
      <p:sp>
        <p:nvSpPr>
          <p:cNvPr id="3" name="Marcador de contenido 2">
            <a:extLst>
              <a:ext uri="{FF2B5EF4-FFF2-40B4-BE49-F238E27FC236}">
                <a16:creationId xmlns:a16="http://schemas.microsoft.com/office/drawing/2014/main" id="{45D90C6F-078C-47DD-A0FC-C5618B30A3C6}"/>
              </a:ext>
            </a:extLst>
          </p:cNvPr>
          <p:cNvSpPr>
            <a:spLocks noGrp="1"/>
          </p:cNvSpPr>
          <p:nvPr>
            <p:ph idx="1"/>
          </p:nvPr>
        </p:nvSpPr>
        <p:spPr/>
        <p:txBody>
          <a:bodyPr>
            <a:normAutofit/>
          </a:bodyPr>
          <a:lstStyle/>
          <a:p>
            <a:r>
              <a:rPr lang="es-EC" sz="2400" dirty="0">
                <a:effectLst/>
                <a:latin typeface="Calibri" panose="020F0502020204030204" pitchFamily="34" charset="0"/>
                <a:ea typeface="Calibri" panose="020F0502020204030204" pitchFamily="34" charset="0"/>
              </a:rPr>
              <a:t>Piensa que te gustaría expresar y comunicar mediante una obra artística.</a:t>
            </a:r>
            <a:endParaRPr lang="es-EC" sz="2400" dirty="0">
              <a:effectLst/>
              <a:latin typeface="Calibri" panose="020F0502020204030204" pitchFamily="34" charset="0"/>
              <a:ea typeface="Calibri" panose="020F0502020204030204" pitchFamily="34" charset="0"/>
              <a:cs typeface="Calibri" panose="020F0502020204030204" pitchFamily="34" charset="0"/>
            </a:endParaRPr>
          </a:p>
          <a:p>
            <a:r>
              <a:rPr lang="es-EC" sz="2400" dirty="0">
                <a:effectLst/>
                <a:latin typeface="Calibri" panose="020F0502020204030204" pitchFamily="34" charset="0"/>
                <a:ea typeface="Calibri" panose="020F0502020204030204" pitchFamily="34" charset="0"/>
                <a:cs typeface="Calibri" panose="020F0502020204030204" pitchFamily="34" charset="0"/>
              </a:rPr>
              <a:t>Crea una obra artística, puede ser una pintura, escultura, poema, canción, baile, obra de teatro, fotografía, grafiti, entre otras.</a:t>
            </a:r>
            <a:endParaRPr lang="es-419" sz="2400" dirty="0">
              <a:effectLst/>
              <a:latin typeface="Calibri" panose="020F0502020204030204" pitchFamily="34" charset="0"/>
              <a:ea typeface="Calibri" panose="020F0502020204030204" pitchFamily="34" charset="0"/>
              <a:cs typeface="Times New Roman" panose="02020603050405020304" pitchFamily="18" charset="0"/>
            </a:endParaRPr>
          </a:p>
          <a:p>
            <a:r>
              <a:rPr lang="es-EC" sz="2400" dirty="0">
                <a:effectLst/>
                <a:latin typeface="Calibri" panose="020F0502020204030204" pitchFamily="34" charset="0"/>
                <a:ea typeface="Calibri" panose="020F0502020204030204" pitchFamily="34" charset="0"/>
              </a:rPr>
              <a:t>Comparte en familia tu creación y expresa tus sentimientos y emociones.</a:t>
            </a:r>
          </a:p>
          <a:p>
            <a:r>
              <a:rPr lang="es-419" sz="2400" dirty="0"/>
              <a:t>https://youtu.be/f3jtXdpiMqw</a:t>
            </a:r>
          </a:p>
        </p:txBody>
      </p:sp>
    </p:spTree>
    <p:extLst>
      <p:ext uri="{BB962C8B-B14F-4D97-AF65-F5344CB8AC3E}">
        <p14:creationId xmlns:p14="http://schemas.microsoft.com/office/powerpoint/2010/main" val="14506756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TM04033929[[fn=Pizarra]]</Template>
  <TotalTime>49</TotalTime>
  <Words>663</Words>
  <Application>Microsoft Office PowerPoint</Application>
  <PresentationFormat>Panorámica</PresentationFormat>
  <Paragraphs>40</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Calibri</vt:lpstr>
      <vt:lpstr>Calisto MT</vt:lpstr>
      <vt:lpstr>Wingdings 2</vt:lpstr>
      <vt:lpstr>Pizarra</vt:lpstr>
      <vt:lpstr>SENTIMIENTOS Y EMOCIONES </vt:lpstr>
      <vt:lpstr>Que es un sentimiento ?</vt:lpstr>
      <vt:lpstr> 10 claves imprescindibles para expresar lo que sientes </vt:lpstr>
      <vt:lpstr>Que son las emociones ?</vt:lpstr>
      <vt:lpstr>La importancia de expresar tus emociones </vt:lpstr>
      <vt:lpstr>TAREA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SENTIMIENTOS Y EMOCIONES</dc:title>
  <dc:creator>Luis Hedison Gonzalez Cordero</dc:creator>
  <cp:lastModifiedBy>Luis Hedison Gonzalez Cordero</cp:lastModifiedBy>
  <cp:revision>4</cp:revision>
  <dcterms:created xsi:type="dcterms:W3CDTF">2021-04-07T00:56:00Z</dcterms:created>
  <dcterms:modified xsi:type="dcterms:W3CDTF">2021-04-07T01:45:13Z</dcterms:modified>
</cp:coreProperties>
</file>